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jpg>
</file>

<file path=ppt/media/image04.png>
</file>

<file path=ppt/media/image05.jp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Shape 125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idx="1" type="body"/>
          </p:nvPr>
        </p:nvSpPr>
        <p:spPr>
          <a:xfrm>
            <a:off x="295170" y="2972431"/>
            <a:ext cx="6267600" cy="57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Shape 134"/>
          <p:cNvSpPr/>
          <p:nvPr>
            <p:ph idx="2" type="sldImg"/>
          </p:nvPr>
        </p:nvSpPr>
        <p:spPr>
          <a:xfrm>
            <a:off x="1606550" y="685800"/>
            <a:ext cx="3702000" cy="2082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idx="1" type="body"/>
          </p:nvPr>
        </p:nvSpPr>
        <p:spPr>
          <a:xfrm>
            <a:off x="295170" y="2972431"/>
            <a:ext cx="6267600" cy="57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/>
          <p:nvPr>
            <p:ph idx="2" type="sldImg"/>
          </p:nvPr>
        </p:nvSpPr>
        <p:spPr>
          <a:xfrm>
            <a:off x="1606550" y="685800"/>
            <a:ext cx="3702000" cy="2082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Shape 150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Maven is just one option. You can also use Gradle or Ant/Ivy</a:t>
            </a:r>
          </a:p>
        </p:txBody>
      </p:sp>
      <p:sp>
        <p:nvSpPr>
          <p:cNvPr id="160" name="Shape 160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Shape 172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Shape 181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Shape 197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Shape 222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Shape 239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Shape 249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Shape 256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Shape 264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Shape 272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Shape 280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Shape 287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275" lIns="90550" rIns="90550" tIns="4527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anchorCtr="0" anchor="b" bIns="45700" lIns="91425" rIns="91425" tIns="4570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idx="1" type="body"/>
          </p:nvPr>
        </p:nvSpPr>
        <p:spPr>
          <a:xfrm>
            <a:off x="295170" y="2972431"/>
            <a:ext cx="6267658" cy="5793719"/>
          </a:xfrm>
          <a:prstGeom prst="rect">
            <a:avLst/>
          </a:prstGeom>
          <a:noFill/>
          <a:ln>
            <a:noFill/>
          </a:ln>
        </p:spPr>
        <p:txBody>
          <a:bodyPr anchorCtr="0" anchor="t" bIns="90525" lIns="90525" rIns="90525" tIns="905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Shape 118"/>
          <p:cNvSpPr/>
          <p:nvPr>
            <p:ph idx="2" type="sldImg"/>
          </p:nvPr>
        </p:nvSpPr>
        <p:spPr>
          <a:xfrm>
            <a:off x="1606550" y="685800"/>
            <a:ext cx="3702049" cy="20828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 Blank logo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idx="12" type="sldNum"/>
          </p:nvPr>
        </p:nvSpPr>
        <p:spPr>
          <a:xfrm>
            <a:off x="48247" y="4861462"/>
            <a:ext cx="373337" cy="273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9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l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indent="0" lvl="2" rtl="0" algn="l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indent="0" lvl="3" rtl="0" algn="l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indent="0" lvl="4" rtl="0" algn="l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indent="0" lvl="5" marL="457200" rtl="0" algn="l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indent="0" lvl="6" marL="914400" rtl="0" algn="l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indent="0" lvl="7" marL="1371600" rtl="0" algn="l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indent="0" lvl="8" marL="1828800" rtl="0" algn="l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5" name="Shape 15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7950" lvl="1" marL="74295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11430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01600" lvl="3" marL="16002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01600" lvl="4" marL="20574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ck background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 cap="flat" cmpd="sng" w="1270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Shape 19"/>
          <p:cNvSpPr txBox="1"/>
          <p:nvPr/>
        </p:nvSpPr>
        <p:spPr>
          <a:xfrm flipH="1">
            <a:off x="8553450" y="5021262"/>
            <a:ext cx="533399" cy="1238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20" name="Shape 20"/>
          <p:cNvSpPr txBox="1"/>
          <p:nvPr/>
        </p:nvSpPr>
        <p:spPr>
          <a:xfrm>
            <a:off x="366712" y="5018087"/>
            <a:ext cx="2274900" cy="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b="0" i="0" lang="en-US" sz="6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© Copyright 2013 Pivotal. All rights reserved.</a:t>
            </a:r>
          </a:p>
        </p:txBody>
      </p:sp>
      <p:pic>
        <p:nvPicPr>
          <p:cNvPr id="21" name="Shape 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42263" y="4713287"/>
            <a:ext cx="957298" cy="22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ag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113721" y="149918"/>
            <a:ext cx="8796928" cy="47444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008774"/>
              </a:buClr>
              <a:buFont typeface="Arial"/>
              <a:buNone/>
              <a:defRPr b="1" i="0" sz="2800" u="none" cap="none" strike="noStrike">
                <a:solidFill>
                  <a:srgbClr val="00877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48247" y="4861462"/>
            <a:ext cx="373337" cy="273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114300" y="624362"/>
            <a:ext cx="8796338" cy="28856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360"/>
              </a:spcBef>
              <a:buClr>
                <a:srgbClr val="7F7F7F"/>
              </a:buClr>
              <a:buFont typeface="Arial"/>
              <a:buNone/>
              <a:defRPr b="0" i="0" sz="1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07950" lvl="1" marL="742950" marR="0" rtl="0" algn="l">
              <a:spcBef>
                <a:spcPts val="56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76200" lvl="2" marL="1143000" marR="0" rtl="0" algn="l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pli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4484076" y="0"/>
            <a:ext cx="4659922" cy="5143499"/>
          </a:xfrm>
          <a:prstGeom prst="rect">
            <a:avLst/>
          </a:prstGeom>
          <a:solidFill>
            <a:srgbClr val="008774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votal_White.png" id="28" name="Shape 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86414" y="4854091"/>
            <a:ext cx="712061" cy="17373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 txBox="1"/>
          <p:nvPr>
            <p:ph idx="12" type="sldNum"/>
          </p:nvPr>
        </p:nvSpPr>
        <p:spPr>
          <a:xfrm>
            <a:off x="48247" y="4861462"/>
            <a:ext cx="373337" cy="273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900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0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ivotal_teal.png" id="10" name="Shape 1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72779" y="4855076"/>
            <a:ext cx="731519" cy="171298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3.jpg"/><Relationship Id="rId4" Type="http://schemas.openxmlformats.org/officeDocument/2006/relationships/image" Target="../media/image02.png"/><Relationship Id="rId5" Type="http://schemas.openxmlformats.org/officeDocument/2006/relationships/image" Target="../media/image0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youtube.com/v/4xgx4k83zzc" TargetMode="External"/><Relationship Id="rId4" Type="http://schemas.openxmlformats.org/officeDocument/2006/relationships/image" Target="../media/image0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Relationship Id="rId5" Type="http://schemas.openxmlformats.org/officeDocument/2006/relationships/image" Target="../media/image16.png"/><Relationship Id="rId6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8.png"/><Relationship Id="rId4" Type="http://schemas.openxmlformats.org/officeDocument/2006/relationships/image" Target="../media/image10.png"/><Relationship Id="rId5" Type="http://schemas.openxmlformats.org/officeDocument/2006/relationships/image" Target="../media/image07.png"/><Relationship Id="rId6" Type="http://schemas.openxmlformats.org/officeDocument/2006/relationships/image" Target="../media/image09.png"/><Relationship Id="rId7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20.png"/><Relationship Id="rId7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Shape 35"/>
          <p:cNvPicPr preferRelativeResize="0"/>
          <p:nvPr/>
        </p:nvPicPr>
        <p:blipFill rotWithShape="1">
          <a:blip r:embed="rId3">
            <a:alphaModFix/>
          </a:blip>
          <a:srcRect b="5795" l="0" r="0" t="5794"/>
          <a:stretch/>
        </p:blipFill>
        <p:spPr>
          <a:xfrm>
            <a:off x="-13166" y="-130746"/>
            <a:ext cx="9170333" cy="540499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Shape 36"/>
          <p:cNvSpPr/>
          <p:nvPr/>
        </p:nvSpPr>
        <p:spPr>
          <a:xfrm>
            <a:off x="-4468" y="-130746"/>
            <a:ext cx="9144000" cy="5404994"/>
          </a:xfrm>
          <a:prstGeom prst="rect">
            <a:avLst/>
          </a:prstGeom>
          <a:solidFill>
            <a:srgbClr val="182730">
              <a:alpha val="76862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votal_white.png" id="37" name="Shape 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3110" y="978441"/>
            <a:ext cx="1368553" cy="33627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Shape 38"/>
          <p:cNvSpPr txBox="1"/>
          <p:nvPr/>
        </p:nvSpPr>
        <p:spPr>
          <a:xfrm>
            <a:off x="623454" y="1898424"/>
            <a:ext cx="7897089" cy="2025170"/>
          </a:xfrm>
          <a:prstGeom prst="rect">
            <a:avLst/>
          </a:prstGeom>
          <a:noFill/>
          <a:ln>
            <a:noFill/>
          </a:ln>
          <a:effectLst>
            <a:outerShdw blurRad="63500" sx="102000" rotWithShape="0" algn="ctr" sy="102000">
              <a:srgbClr val="000000">
                <a:alpha val="40000"/>
              </a:srgbClr>
            </a:outerShdw>
          </a:effectLst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b="1" i="0" lang="en-US" sz="4200" u="none" cap="none" strike="noStrike">
                <a:solidFill>
                  <a:srgbClr val="00AE9E"/>
                </a:solidFill>
                <a:latin typeface="Arial"/>
                <a:ea typeface="Arial"/>
                <a:cs typeface="Arial"/>
                <a:sym typeface="Arial"/>
              </a:rPr>
              <a:t>Spring Boot - Basics</a:t>
            </a: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25000"/>
              <a:buNone/>
            </a:pPr>
            <a:r>
              <a:rPr b="1" i="0" lang="en-US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Getting started with Spring Boot</a:t>
            </a:r>
          </a:p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0" sz="4200" u="none" cap="none" strike="noStrike">
              <a:solidFill>
                <a:srgbClr val="00AE9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votal_teal.png" id="39" name="Shape 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272779" y="4855076"/>
            <a:ext cx="731519" cy="171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What is Spring Boot?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457200" y="1427462"/>
            <a:ext cx="8551500" cy="38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Supports different project types</a:t>
            </a:r>
          </a:p>
          <a:p>
            <a:pPr indent="431800" lvl="1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</a:p>
          <a:p>
            <a:pPr indent="431800" lvl="1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Batch</a:t>
            </a:r>
          </a:p>
          <a:p>
            <a:pPr indent="431800" lvl="1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lang="en-US" sz="2400"/>
              <a:t>Integration</a:t>
            </a:r>
          </a:p>
          <a:p>
            <a:pPr indent="431800" lvl="1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lang="en-US" sz="2400"/>
              <a:t>Cloud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lang="en-US" sz="2400"/>
              <a:t>Sensible Defaults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lang="en-US" sz="2400"/>
              <a:t>Automatic Configuration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3925" y="1556000"/>
            <a:ext cx="3492874" cy="261964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 txBox="1"/>
          <p:nvPr>
            <p:ph idx="1" type="body"/>
          </p:nvPr>
        </p:nvSpPr>
        <p:spPr>
          <a:xfrm>
            <a:off x="440100" y="941484"/>
            <a:ext cx="8416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lang="en-US" sz="2400"/>
              <a:t>Opinionated Runtime for Spring projects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lang="en-US" sz="2400">
                <a:solidFill>
                  <a:schemeClr val="accent1"/>
                </a:solidFill>
              </a:rPr>
              <a:t>Opinionated Runtime? Sensible Defaults?  Auto-Config?</a:t>
            </a:r>
          </a:p>
        </p:txBody>
      </p:sp>
      <p:sp>
        <p:nvSpPr>
          <p:cNvPr id="137" name="Shape 137"/>
          <p:cNvSpPr txBox="1"/>
          <p:nvPr/>
        </p:nvSpPr>
        <p:spPr>
          <a:xfrm>
            <a:off x="8370454" y="490681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Shape 138"/>
          <p:cNvSpPr txBox="1"/>
          <p:nvPr/>
        </p:nvSpPr>
        <p:spPr>
          <a:xfrm>
            <a:off x="2272775" y="3558925"/>
            <a:ext cx="7794300" cy="9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296250" y="1063387"/>
            <a:ext cx="8551500" cy="38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1" lang="en-US" sz="2400"/>
              <a:t>JPA</a:t>
            </a:r>
          </a:p>
          <a:p>
            <a:pPr indent="-3111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8673"/>
              </a:buClr>
              <a:buSzPct val="85714"/>
              <a:buFont typeface="Arial"/>
              <a:buChar char="–"/>
            </a:pPr>
            <a:r>
              <a:rPr lang="en-US">
                <a:solidFill>
                  <a:srgbClr val="008673"/>
                </a:solidFill>
              </a:rPr>
              <a:t>Are the MySQL drivers on the classpath?</a:t>
            </a:r>
          </a:p>
          <a:p>
            <a:pPr indent="-2857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71428"/>
              <a:buFont typeface="Arial"/>
              <a:buChar char="–"/>
            </a:pPr>
            <a:r>
              <a:rPr lang="en-US"/>
              <a:t>Let’s try to stand up a datasource!</a:t>
            </a:r>
          </a:p>
          <a:p>
            <a:pPr indent="-2857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8673"/>
              </a:buClr>
              <a:buSzPct val="71428"/>
              <a:buFont typeface="Arial"/>
              <a:buChar char="–"/>
            </a:pPr>
            <a:r>
              <a:rPr lang="en-US">
                <a:solidFill>
                  <a:srgbClr val="008673"/>
                </a:solidFill>
              </a:rPr>
              <a:t>How about Hibernate’s EntityManager?</a:t>
            </a:r>
          </a:p>
          <a:p>
            <a:pPr indent="-2857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ct val="71428"/>
              <a:buFont typeface="Arial"/>
              <a:buChar char="–"/>
            </a:pPr>
            <a:r>
              <a:rPr lang="en-US">
                <a:solidFill>
                  <a:srgbClr val="000000"/>
                </a:solidFill>
              </a:rPr>
              <a:t>Let’s set wire up an EMFactory to Hibernate &amp; MySQL!</a:t>
            </a:r>
          </a:p>
          <a:p>
            <a:pPr indent="-2857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8673"/>
              </a:buClr>
              <a:buSzPct val="71428"/>
              <a:buFont typeface="Arial"/>
              <a:buChar char="–"/>
            </a:pPr>
            <a:r>
              <a:rPr lang="en-US">
                <a:solidFill>
                  <a:srgbClr val="008673"/>
                </a:solidFill>
              </a:rPr>
              <a:t>Does the app have @Entity classes?</a:t>
            </a:r>
          </a:p>
          <a:p>
            <a:pPr indent="-2857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ct val="71428"/>
              <a:buFont typeface="Arial"/>
              <a:buChar char="–"/>
            </a:pPr>
            <a:r>
              <a:rPr lang="en-US">
                <a:solidFill>
                  <a:srgbClr val="000000"/>
                </a:solidFill>
              </a:rPr>
              <a:t>Let’s Manage them!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3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/>
        </p:nvSpPr>
        <p:spPr>
          <a:xfrm>
            <a:off x="8370454" y="4906817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2272775" y="3558925"/>
            <a:ext cx="7794300" cy="9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296250" y="1063387"/>
            <a:ext cx="8551500" cy="38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556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1" lang="en-US" sz="2600"/>
              <a:t>Web</a:t>
            </a:r>
          </a:p>
          <a:p>
            <a:pPr indent="-3238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8673"/>
              </a:buClr>
              <a:buSzPct val="100000"/>
              <a:buFont typeface="Arial"/>
              <a:buChar char="–"/>
            </a:pPr>
            <a:r>
              <a:rPr lang="en-US" sz="2600">
                <a:solidFill>
                  <a:srgbClr val="008673"/>
                </a:solidFill>
              </a:rPr>
              <a:t>Are there @Controllers and @RequestMappings?</a:t>
            </a:r>
          </a:p>
          <a:p>
            <a:pPr indent="-3238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lang="en-US" sz="2600"/>
              <a:t>Let’s map some routes!</a:t>
            </a:r>
          </a:p>
          <a:p>
            <a:pPr indent="-3238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8673"/>
              </a:buClr>
              <a:buSzPct val="100000"/>
              <a:buFont typeface="Arial"/>
              <a:buChar char="–"/>
            </a:pPr>
            <a:r>
              <a:rPr lang="en-US" sz="2600">
                <a:solidFill>
                  <a:srgbClr val="008673"/>
                </a:solidFill>
              </a:rPr>
              <a:t>What about my app server?</a:t>
            </a:r>
          </a:p>
          <a:p>
            <a:pPr indent="-3238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–"/>
            </a:pPr>
            <a:r>
              <a:rPr lang="en-US" sz="2600">
                <a:solidFill>
                  <a:srgbClr val="000000"/>
                </a:solidFill>
              </a:rPr>
              <a:t>Don’t worry about it, Boot embeds Tomcat for you!</a:t>
            </a:r>
          </a:p>
          <a:p>
            <a:pPr indent="-3238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8673"/>
              </a:buClr>
              <a:buSzPct val="100000"/>
              <a:buFont typeface="Arial"/>
              <a:buChar char="–"/>
            </a:pPr>
            <a:r>
              <a:rPr lang="en-US" sz="2600">
                <a:solidFill>
                  <a:srgbClr val="008673"/>
                </a:solidFill>
              </a:rPr>
              <a:t>What about a /public, /resources, /static directory???</a:t>
            </a:r>
          </a:p>
          <a:p>
            <a:pPr indent="-323850" lvl="1" marL="74295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–"/>
            </a:pPr>
            <a:r>
              <a:rPr lang="en-US" sz="2600">
                <a:solidFill>
                  <a:srgbClr val="000000"/>
                </a:solidFill>
              </a:rPr>
              <a:t>let Boot serve that static content for you!!</a:t>
            </a:r>
          </a:p>
        </p:txBody>
      </p:sp>
      <p:sp>
        <p:nvSpPr>
          <p:cNvPr id="147" name="Shape 147"/>
          <p:cNvSpPr txBox="1"/>
          <p:nvPr>
            <p:ph type="title"/>
          </p:nvPr>
        </p:nvSpPr>
        <p:spPr>
          <a:xfrm>
            <a:off x="457200" y="2178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lang="en-US" sz="2400">
                <a:solidFill>
                  <a:schemeClr val="accent1"/>
                </a:solidFill>
              </a:rPr>
              <a:t>Opinionated Runtime? Sensible Defaults?  Auto-Config?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4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4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4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4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4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4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4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Hello World Example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Only 3 files needed to get a running Spring application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Setup Spring Boot dependencies</a:t>
            </a:r>
            <a:b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(from start.spring.io)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Spring MVC controller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None/>
            </a:pPr>
            <a:r>
              <a:rPr lang="en-US" sz="2000"/>
              <a:t>(all you!)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spcBef>
                <a:spcPts val="400"/>
              </a:spcBef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Application launcher</a:t>
            </a:r>
            <a:b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(from start.spring.io)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Shape 155"/>
          <p:cNvSpPr/>
          <p:nvPr/>
        </p:nvSpPr>
        <p:spPr>
          <a:xfrm>
            <a:off x="5241635" y="1893455"/>
            <a:ext cx="2043546" cy="369455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009B82"/>
              </a:gs>
              <a:gs pos="100000">
                <a:srgbClr val="A1E7D2"/>
              </a:gs>
            </a:gsLst>
            <a:lin ang="16200000" scaled="0"/>
          </a:gradFill>
          <a:ln cap="flat" cmpd="sng" w="9525">
            <a:solidFill>
              <a:srgbClr val="008673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pom.xml</a:t>
            </a:r>
          </a:p>
        </p:txBody>
      </p:sp>
      <p:sp>
        <p:nvSpPr>
          <p:cNvPr id="156" name="Shape 156"/>
          <p:cNvSpPr/>
          <p:nvPr/>
        </p:nvSpPr>
        <p:spPr>
          <a:xfrm>
            <a:off x="5241635" y="3015673"/>
            <a:ext cx="2043546" cy="369455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009B82"/>
              </a:gs>
              <a:gs pos="100000">
                <a:srgbClr val="A1E7D2"/>
              </a:gs>
            </a:gsLst>
            <a:lin ang="16200000" scaled="0"/>
          </a:gradFill>
          <a:ln cap="flat" cmpd="sng" w="9525">
            <a:solidFill>
              <a:srgbClr val="008673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HelloController</a:t>
            </a:r>
          </a:p>
        </p:txBody>
      </p:sp>
      <p:sp>
        <p:nvSpPr>
          <p:cNvPr id="157" name="Shape 157"/>
          <p:cNvSpPr/>
          <p:nvPr/>
        </p:nvSpPr>
        <p:spPr>
          <a:xfrm>
            <a:off x="5241635" y="4103516"/>
            <a:ext cx="2043546" cy="369455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009B82"/>
              </a:gs>
              <a:gs pos="100000">
                <a:srgbClr val="A1E7D2"/>
              </a:gs>
            </a:gsLst>
            <a:lin ang="16200000" scaled="0"/>
          </a:gradFill>
          <a:ln cap="flat" cmpd="sng" w="9525">
            <a:solidFill>
              <a:srgbClr val="008673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Application class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29920" y="944880"/>
            <a:ext cx="4551680" cy="3661756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&lt;parent&gt;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&lt;groupId&gt;org.springframework.boot&lt;/groupId&gt;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&lt;artifactId&gt;spring-boot-starter-parent&lt;/artifactId&gt;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&lt;version&gt;1.</a:t>
            </a:r>
            <a:r>
              <a:rPr b="1" lang="en-US" sz="1100">
                <a:solidFill>
                  <a:schemeClr val="dk1"/>
                </a:solidFill>
              </a:rPr>
              <a:t>4</a:t>
            </a: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.0.RELEASE&lt;/version&gt;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&lt;/parent&gt;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&lt;dependencies&gt;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&lt;dependency&gt;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&lt;groupId&gt;org.springframework.boot&lt;/groupId&gt;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&lt;artifactId&gt;spring-boot-starter-web&lt;/artifactId&gt;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&lt;/dependency&gt;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&lt;/dependencies&gt;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&lt;build&gt;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&lt;plugins&gt;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&lt;plugin&gt;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&lt;groupId&gt;org.springframework.boot&lt;/groupId&gt;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&lt;artifactId&gt;spring-boot-maven-plugin&lt;/artifactId&gt;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&lt;/plugin&gt;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&lt;/plugins&gt;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&lt;/build&gt;</a:t>
            </a:r>
          </a:p>
        </p:txBody>
      </p:sp>
      <p:sp>
        <p:nvSpPr>
          <p:cNvPr id="163" name="Shape 163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Hello World – Maven Descriptor</a:t>
            </a:r>
          </a:p>
        </p:txBody>
      </p:sp>
      <p:sp>
        <p:nvSpPr>
          <p:cNvPr id="164" name="Shape 164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5798589" y="1242658"/>
            <a:ext cx="1293090" cy="37980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A5A5A5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parent</a:t>
            </a:r>
          </a:p>
        </p:txBody>
      </p:sp>
      <p:sp>
        <p:nvSpPr>
          <p:cNvPr id="166" name="Shape 166"/>
          <p:cNvSpPr/>
          <p:nvPr/>
        </p:nvSpPr>
        <p:spPr>
          <a:xfrm>
            <a:off x="5625869" y="2990084"/>
            <a:ext cx="2540000" cy="93167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A5A5A5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Spring MVC Embedded Tomcat Jackson…</a:t>
            </a:r>
          </a:p>
        </p:txBody>
      </p:sp>
      <p:cxnSp>
        <p:nvCxnSpPr>
          <p:cNvPr id="167" name="Shape 167"/>
          <p:cNvCxnSpPr>
            <a:stCxn id="165" idx="1"/>
          </p:cNvCxnSpPr>
          <p:nvPr/>
        </p:nvCxnSpPr>
        <p:spPr>
          <a:xfrm rot="10800000">
            <a:off x="4355289" y="1432559"/>
            <a:ext cx="1443300" cy="0"/>
          </a:xfrm>
          <a:prstGeom prst="straightConnector1">
            <a:avLst/>
          </a:prstGeom>
          <a:noFill/>
          <a:ln cap="flat" cmpd="sng" w="25400">
            <a:solidFill>
              <a:srgbClr val="A5A5A5"/>
            </a:solidFill>
            <a:prstDash val="solid"/>
            <a:round/>
            <a:headEnd len="med" w="med" type="none"/>
            <a:tailEnd len="lg" w="lg" type="stealth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68" name="Shape 168"/>
          <p:cNvCxnSpPr>
            <a:stCxn id="166" idx="1"/>
          </p:cNvCxnSpPr>
          <p:nvPr/>
        </p:nvCxnSpPr>
        <p:spPr>
          <a:xfrm rot="10800000">
            <a:off x="4074269" y="2672022"/>
            <a:ext cx="1551600" cy="783900"/>
          </a:xfrm>
          <a:prstGeom prst="straightConnector1">
            <a:avLst/>
          </a:prstGeom>
          <a:noFill/>
          <a:ln cap="flat" cmpd="sng" w="25400">
            <a:solidFill>
              <a:srgbClr val="A5A5A5"/>
            </a:solidFill>
            <a:prstDash val="solid"/>
            <a:round/>
            <a:headEnd len="med" w="med" type="none"/>
            <a:tailEnd len="lg" w="lg" type="stealth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169" name="Shape 169"/>
          <p:cNvSpPr txBox="1"/>
          <p:nvPr/>
        </p:nvSpPr>
        <p:spPr>
          <a:xfrm>
            <a:off x="3926469" y="4607021"/>
            <a:ext cx="108241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pom.xml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/>
        </p:nvSpPr>
        <p:spPr>
          <a:xfrm>
            <a:off x="431800" y="2690091"/>
            <a:ext cx="4283364" cy="1916544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Shape 17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Hello World – Spring MVC Controller</a:t>
            </a:r>
          </a:p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 RESTful controller to keep this example simple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Returns a String as the body of the HTTP Response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view involved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@RestController</a:t>
            </a: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b="0" i="0" lang="en-US" sz="1400" u="none" cap="none" strike="noStrike">
                <a:solidFill>
                  <a:srgbClr val="361F3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400" u="none" cap="none" strike="noStrike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HelloController {</a:t>
            </a: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@RequestMapping(“/”)</a:t>
            </a: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-US" sz="1400" u="none" cap="none" strike="noStrike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String hello() {</a:t>
            </a: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b="0" i="0" lang="en-US" sz="1400" u="none" cap="none" strike="noStrike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return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“Greetings from Spring Boot!”;</a:t>
            </a: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}</a:t>
            </a:r>
          </a:p>
          <a:p>
            <a:pPr indent="0" lvl="0" marL="0" marR="0" rtl="0" algn="l">
              <a:spcBef>
                <a:spcPts val="280"/>
              </a:spcBef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77" name="Shape 177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3382885" y="4722151"/>
            <a:ext cx="133227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Controller.java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/>
        </p:nvSpPr>
        <p:spPr>
          <a:xfrm>
            <a:off x="431800" y="2690091"/>
            <a:ext cx="4729480" cy="1916544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Shape 18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Hello World – Application Class</a:t>
            </a:r>
          </a:p>
        </p:txBody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@SpringBootApplication annotation enables Spring Boot</a:t>
            </a:r>
          </a:p>
          <a:p>
            <a:pPr indent="-285750" lvl="1" marL="742950" marR="0" rtl="0" algn="l">
              <a:spcBef>
                <a:spcPts val="32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Runs Tomcat </a:t>
            </a:r>
            <a:r>
              <a:rPr b="0" i="1" lang="en-US" sz="16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embedded</a:t>
            </a:r>
          </a:p>
          <a:p>
            <a:pPr indent="0" lvl="1" marL="4572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@SpringBootApplication</a:t>
            </a: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b="0" i="0" lang="en-US" sz="1400" u="none" cap="none" strike="noStrike">
                <a:solidFill>
                  <a:srgbClr val="361F3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1400" u="none" cap="none" strike="noStrike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class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Application {</a:t>
            </a: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b="0" i="0" lang="en-US" sz="1400" u="none" cap="none" strike="noStrike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public</a:t>
            </a: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static void main(String[] args) {</a:t>
            </a: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r>
              <a:rPr b="0" i="0" lang="en-US" sz="1400" u="none" cap="none" strike="noStrike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SpringApplication.run(Application.class, args);</a:t>
            </a:r>
          </a:p>
          <a:p>
            <a:pPr indent="0" lvl="0" marL="0" marR="0" rtl="0" algn="l">
              <a:spcBef>
                <a:spcPts val="2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}</a:t>
            </a:r>
          </a:p>
          <a:p>
            <a:pPr indent="0" lvl="0" marL="0" marR="0" rtl="0" algn="l">
              <a:spcBef>
                <a:spcPts val="280"/>
              </a:spcBef>
              <a:buClr>
                <a:srgbClr val="008774"/>
              </a:buClr>
              <a:buSzPct val="250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Shape 187"/>
          <p:cNvSpPr txBox="1"/>
          <p:nvPr/>
        </p:nvSpPr>
        <p:spPr>
          <a:xfrm>
            <a:off x="3719071" y="4722151"/>
            <a:ext cx="144220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rgbClr val="660066"/>
                </a:solidFill>
                <a:latin typeface="Arial"/>
                <a:ea typeface="Arial"/>
                <a:cs typeface="Arial"/>
                <a:sym typeface="Arial"/>
              </a:rPr>
              <a:t>Application.java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Deployment</a:t>
            </a:r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Our “Hello World” example bundles Tomcat inside the application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Runs as an executable JAR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 Boot apps can also be deployed into an existing application server</a:t>
            </a:r>
          </a:p>
          <a:p>
            <a:pPr indent="-285750" lvl="1" marL="742950" marR="0" rtl="0" algn="l">
              <a:spcBef>
                <a:spcPts val="400"/>
              </a:spcBef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 a familiar WAR file</a:t>
            </a:r>
          </a:p>
        </p:txBody>
      </p:sp>
      <p:sp>
        <p:nvSpPr>
          <p:cNvPr id="194" name="Shape 194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Putting it all together</a:t>
            </a:r>
          </a:p>
        </p:txBody>
      </p:sp>
      <p:sp>
        <p:nvSpPr>
          <p:cNvPr id="200" name="Shape 200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Shape 2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2479" y="3596639"/>
            <a:ext cx="3911599" cy="1214264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/>
          <p:nvPr/>
        </p:nvSpPr>
        <p:spPr>
          <a:xfrm>
            <a:off x="792479" y="1176250"/>
            <a:ext cx="3505200" cy="357909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mvn package</a:t>
            </a:r>
          </a:p>
        </p:txBody>
      </p:sp>
      <p:sp>
        <p:nvSpPr>
          <p:cNvPr id="203" name="Shape 203"/>
          <p:cNvSpPr/>
          <p:nvPr/>
        </p:nvSpPr>
        <p:spPr>
          <a:xfrm>
            <a:off x="792479" y="1958569"/>
            <a:ext cx="3505200" cy="357909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helloApp-0.0.1-SNAPSHOT.jar</a:t>
            </a:r>
          </a:p>
        </p:txBody>
      </p:sp>
      <p:sp>
        <p:nvSpPr>
          <p:cNvPr id="204" name="Shape 204"/>
          <p:cNvSpPr/>
          <p:nvPr/>
        </p:nvSpPr>
        <p:spPr>
          <a:xfrm>
            <a:off x="792479" y="2781531"/>
            <a:ext cx="4287520" cy="357909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 –jar helloApp-0.0.1-SNAPSHOT.jar</a:t>
            </a:r>
          </a:p>
        </p:txBody>
      </p:sp>
      <p:sp>
        <p:nvSpPr>
          <p:cNvPr id="205" name="Shape 205"/>
          <p:cNvSpPr/>
          <p:nvPr/>
        </p:nvSpPr>
        <p:spPr>
          <a:xfrm>
            <a:off x="5760719" y="1063379"/>
            <a:ext cx="3129279" cy="57238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A5A5A5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Maven command to generate an archive file</a:t>
            </a:r>
          </a:p>
        </p:txBody>
      </p:sp>
      <p:sp>
        <p:nvSpPr>
          <p:cNvPr id="206" name="Shape 206"/>
          <p:cNvSpPr/>
          <p:nvPr/>
        </p:nvSpPr>
        <p:spPr>
          <a:xfrm>
            <a:off x="7284720" y="1971039"/>
            <a:ext cx="1605279" cy="335279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A5A5A5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Generated file</a:t>
            </a:r>
          </a:p>
        </p:txBody>
      </p:sp>
      <p:sp>
        <p:nvSpPr>
          <p:cNvPr id="207" name="Shape 207"/>
          <p:cNvSpPr/>
          <p:nvPr/>
        </p:nvSpPr>
        <p:spPr>
          <a:xfrm>
            <a:off x="5984239" y="2780418"/>
            <a:ext cx="2905760" cy="359021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A5A5A5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 stated on command line</a:t>
            </a:r>
          </a:p>
        </p:txBody>
      </p:sp>
      <p:sp>
        <p:nvSpPr>
          <p:cNvPr id="208" name="Shape 208"/>
          <p:cNvSpPr/>
          <p:nvPr/>
        </p:nvSpPr>
        <p:spPr>
          <a:xfrm>
            <a:off x="6573520" y="3972560"/>
            <a:ext cx="2316479" cy="31496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A5A5A5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 runs on port 8080</a:t>
            </a:r>
          </a:p>
        </p:txBody>
      </p:sp>
      <p:cxnSp>
        <p:nvCxnSpPr>
          <p:cNvPr id="209" name="Shape 209"/>
          <p:cNvCxnSpPr>
            <a:stCxn id="205" idx="1"/>
            <a:endCxn id="202" idx="3"/>
          </p:cNvCxnSpPr>
          <p:nvPr/>
        </p:nvCxnSpPr>
        <p:spPr>
          <a:xfrm flipH="1">
            <a:off x="4297619" y="1349569"/>
            <a:ext cx="1463100" cy="570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round/>
            <a:headEnd len="med" w="med" type="none"/>
            <a:tailEnd len="lg" w="lg" type="stealth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10" name="Shape 210"/>
          <p:cNvCxnSpPr>
            <a:stCxn id="206" idx="1"/>
            <a:endCxn id="203" idx="3"/>
          </p:cNvCxnSpPr>
          <p:nvPr/>
        </p:nvCxnSpPr>
        <p:spPr>
          <a:xfrm rot="10800000">
            <a:off x="4297620" y="2137479"/>
            <a:ext cx="2987100" cy="120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round/>
            <a:headEnd len="med" w="med" type="none"/>
            <a:tailEnd len="lg" w="lg" type="stealth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11" name="Shape 211"/>
          <p:cNvCxnSpPr>
            <a:stCxn id="207" idx="1"/>
            <a:endCxn id="204" idx="3"/>
          </p:cNvCxnSpPr>
          <p:nvPr/>
        </p:nvCxnSpPr>
        <p:spPr>
          <a:xfrm flipH="1">
            <a:off x="5080039" y="2959929"/>
            <a:ext cx="904200" cy="60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round/>
            <a:headEnd len="med" w="med" type="none"/>
            <a:tailEnd len="lg" w="lg" type="stealth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12" name="Shape 212"/>
          <p:cNvCxnSpPr>
            <a:stCxn id="208" idx="1"/>
          </p:cNvCxnSpPr>
          <p:nvPr/>
        </p:nvCxnSpPr>
        <p:spPr>
          <a:xfrm rot="10800000">
            <a:off x="4704220" y="4130040"/>
            <a:ext cx="1869300" cy="0"/>
          </a:xfrm>
          <a:prstGeom prst="straightConnector1">
            <a:avLst/>
          </a:prstGeom>
          <a:noFill/>
          <a:ln cap="flat" cmpd="sng" w="12700">
            <a:solidFill>
              <a:srgbClr val="7F7F7F"/>
            </a:solidFill>
            <a:prstDash val="dash"/>
            <a:round/>
            <a:headEnd len="med" w="med" type="none"/>
            <a:tailEnd len="lg" w="lg" type="stealth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Topics in this Session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Spring Boot?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 and Hello World example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Dependency Management</a:t>
            </a:r>
          </a:p>
          <a:p>
            <a:pPr indent="-342900" lvl="0" marL="342900" marR="0" rtl="0" algn="l">
              <a:spcBef>
                <a:spcPts val="480"/>
              </a:spcBef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Ease of Use Features</a:t>
            </a:r>
          </a:p>
        </p:txBody>
      </p:sp>
      <p:sp>
        <p:nvSpPr>
          <p:cNvPr id="219" name="Shape 219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Background… Going To ‘11’</a:t>
            </a:r>
          </a:p>
        </p:txBody>
      </p:sp>
      <p:sp>
        <p:nvSpPr>
          <p:cNvPr descr="Spinal Tap lead guitarist, Nigel Tufnel explains the importance of going to 11..." id="46" name="Shape 46" title="Spinal Tap - &quot;These go to eleven....&quot;">
            <a:hlinkClick r:id="rId3"/>
          </p:cNvPr>
          <p:cNvSpPr/>
          <p:nvPr/>
        </p:nvSpPr>
        <p:spPr>
          <a:xfrm>
            <a:off x="2286000" y="1063375"/>
            <a:ext cx="4572000" cy="3429000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47" name="Shape 47"/>
          <p:cNvSpPr txBox="1"/>
          <p:nvPr/>
        </p:nvSpPr>
        <p:spPr>
          <a:xfrm>
            <a:off x="0" y="4937400"/>
            <a:ext cx="8229600" cy="20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rgbClr val="CCCCCC"/>
                </a:solidFill>
              </a:rPr>
              <a:t>https://www.youtube.com/watch?v=4xgx4k83zzc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How to use Spring Boot?</a:t>
            </a:r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lang="en-US" sz="2400"/>
              <a:t>visit http://start.spring.io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lang="en-US" sz="2400"/>
              <a:t>Select your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Spring Boot dependencies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lang="en-US" sz="2400"/>
              <a:t>Select Maven/Gradle for build management </a:t>
            </a:r>
            <a:r>
              <a:rPr lang="en-US" sz="1400"/>
              <a:t>(using maven today)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lang="en-US" sz="2400"/>
              <a:t>Select Spring Boot version </a:t>
            </a:r>
            <a:r>
              <a:rPr lang="en-US" sz="1400"/>
              <a:t>(1.4.0 today)</a:t>
            </a:r>
          </a:p>
          <a:p>
            <a:pPr indent="-342900" lvl="0" marL="342900" marR="0" rtl="0" algn="l">
              <a:spcBef>
                <a:spcPts val="480"/>
              </a:spcBef>
              <a:buClr>
                <a:srgbClr val="008774"/>
              </a:buClr>
              <a:buSzPct val="100000"/>
              <a:buFont typeface="Arial"/>
              <a:buChar char="•"/>
            </a:pPr>
            <a:r>
              <a:rPr lang="en-US" sz="2400"/>
              <a:t>Give your project a name</a:t>
            </a:r>
          </a:p>
          <a:p>
            <a:pPr indent="-342900" lvl="0" marL="342900" marR="0" rtl="0" algn="l">
              <a:spcBef>
                <a:spcPts val="480"/>
              </a:spcBef>
              <a:buClr>
                <a:srgbClr val="008774"/>
              </a:buClr>
              <a:buSzPct val="100000"/>
              <a:buFont typeface="Arial"/>
              <a:buChar char="•"/>
            </a:pPr>
            <a:r>
              <a:rPr lang="en-US" sz="2400"/>
              <a:t>“Generate Project”</a:t>
            </a:r>
          </a:p>
        </p:txBody>
      </p:sp>
      <p:sp>
        <p:nvSpPr>
          <p:cNvPr id="226" name="Shape 226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Spring Boot Parent POM</a:t>
            </a:r>
          </a:p>
        </p:txBody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Parent POM defines key versions of dependencies and Maven plugins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670560" y="2482041"/>
            <a:ext cx="5222239" cy="1416395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&lt;parent&gt;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&lt;groupId&gt;org.springframework.boot&lt;/groupId&gt;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&lt;artifactId&gt;spring-boot-starter-parent&lt;/artifactId&gt;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&lt;version&gt;1.</a:t>
            </a:r>
            <a:r>
              <a:rPr lang="en-US" sz="1600">
                <a:solidFill>
                  <a:schemeClr val="dk1"/>
                </a:solidFill>
              </a:rPr>
              <a:t>4</a:t>
            </a: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.0.RELEASE&lt;/version&gt;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&lt;/parent&gt;</a:t>
            </a:r>
          </a:p>
        </p:txBody>
      </p:sp>
      <p:sp>
        <p:nvSpPr>
          <p:cNvPr id="235" name="Shape 235"/>
          <p:cNvSpPr/>
          <p:nvPr/>
        </p:nvSpPr>
        <p:spPr>
          <a:xfrm>
            <a:off x="3342639" y="4246417"/>
            <a:ext cx="4551680" cy="660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BFBFBF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Defines properties for dependencies, for example ${spring.version} = 4.2</a:t>
            </a:r>
          </a:p>
        </p:txBody>
      </p:sp>
      <p:cxnSp>
        <p:nvCxnSpPr>
          <p:cNvPr id="236" name="Shape 236"/>
          <p:cNvCxnSpPr>
            <a:stCxn id="235" idx="0"/>
          </p:cNvCxnSpPr>
          <p:nvPr/>
        </p:nvCxnSpPr>
        <p:spPr>
          <a:xfrm rot="10800000">
            <a:off x="4368679" y="3230917"/>
            <a:ext cx="1249800" cy="1015500"/>
          </a:xfrm>
          <a:prstGeom prst="straightConnector1">
            <a:avLst/>
          </a:prstGeom>
          <a:noFill/>
          <a:ln cap="flat" cmpd="sng" w="25400">
            <a:solidFill>
              <a:srgbClr val="A5A5A5"/>
            </a:solidFill>
            <a:prstDash val="dash"/>
            <a:round/>
            <a:headEnd len="med" w="med" type="none"/>
            <a:tailEnd len="lg" w="lg" type="stealth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Spring Web Dependencies</a:t>
            </a:r>
          </a:p>
        </p:txBody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Everything you need to develop a web application with Spring</a:t>
            </a:r>
          </a:p>
        </p:txBody>
      </p:sp>
      <p:sp>
        <p:nvSpPr>
          <p:cNvPr id="243" name="Shape 243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Shape 244"/>
          <p:cNvSpPr/>
          <p:nvPr/>
        </p:nvSpPr>
        <p:spPr>
          <a:xfrm>
            <a:off x="670560" y="2055322"/>
            <a:ext cx="6024880" cy="1612438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&lt;dependencies&gt;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&lt;dependency&gt;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&lt;groupId&gt;org.springframework.boot&lt;/groupId&gt;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&lt;artifactId&gt;spring-boot-starter-web&lt;/artifactId&gt;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&lt;/dependency&gt;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&lt;/dependencies&gt;</a:t>
            </a:r>
          </a:p>
        </p:txBody>
      </p:sp>
      <p:sp>
        <p:nvSpPr>
          <p:cNvPr id="245" name="Shape 245"/>
          <p:cNvSpPr/>
          <p:nvPr/>
        </p:nvSpPr>
        <p:spPr>
          <a:xfrm>
            <a:off x="5105400" y="3404869"/>
            <a:ext cx="2524759" cy="142113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BFBFBF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Resolves: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spring-web-*.jar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spring-webmvc-*.jar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tomcat-*.jar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jackson-databind-*.jar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…</a:t>
            </a:r>
          </a:p>
        </p:txBody>
      </p:sp>
      <p:cxnSp>
        <p:nvCxnSpPr>
          <p:cNvPr id="246" name="Shape 246"/>
          <p:cNvCxnSpPr>
            <a:stCxn id="245" idx="1"/>
          </p:cNvCxnSpPr>
          <p:nvPr/>
        </p:nvCxnSpPr>
        <p:spPr>
          <a:xfrm rot="10800000">
            <a:off x="4572000" y="3058234"/>
            <a:ext cx="533400" cy="1057200"/>
          </a:xfrm>
          <a:prstGeom prst="straightConnector1">
            <a:avLst/>
          </a:prstGeom>
          <a:noFill/>
          <a:ln cap="flat" cmpd="sng" w="25400">
            <a:solidFill>
              <a:srgbClr val="A5A5A5"/>
            </a:solidFill>
            <a:prstDash val="dash"/>
            <a:round/>
            <a:headEnd len="med" w="med" type="none"/>
            <a:tailEnd len="lg" w="lg" type="stealth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Spring Boot Parent POM</a:t>
            </a:r>
          </a:p>
        </p:txBody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Spring Boot?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 and Hello World example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Dependency Management</a:t>
            </a:r>
          </a:p>
          <a:p>
            <a:pPr indent="-342900" lvl="0" marL="342900" marR="0" rtl="0" algn="l">
              <a:spcBef>
                <a:spcPts val="480"/>
              </a:spcBef>
              <a:buClr>
                <a:srgbClr val="008774"/>
              </a:buClr>
              <a:buSzPct val="100000"/>
              <a:buFont typeface="Arial"/>
              <a:buChar char="•"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Ease of Use Features</a:t>
            </a:r>
          </a:p>
        </p:txBody>
      </p:sp>
      <p:sp>
        <p:nvSpPr>
          <p:cNvPr id="253" name="Shape 253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Externalized Properties</a:t>
            </a:r>
            <a:b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application.properties</a:t>
            </a:r>
          </a:p>
        </p:txBody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Developers commonly externalize properties to files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Easily consumable via Spring PropertySource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But Developers name / locate their files different ways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 Boot automatically looks for </a:t>
            </a:r>
            <a:r>
              <a:rPr b="1" i="1" lang="en-US" sz="2400" u="none" cap="none" strike="noStrike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application.properties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the classpath root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Starter POMs declare the properties to use</a:t>
            </a:r>
          </a:p>
          <a:p>
            <a:pPr indent="-285750" lvl="1" marL="742950" marR="0" rtl="0" algn="l">
              <a:spcBef>
                <a:spcPts val="400"/>
              </a:spcBef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Check the reference documentation to know which properties can be used</a:t>
            </a:r>
          </a:p>
        </p:txBody>
      </p:sp>
      <p:sp>
        <p:nvSpPr>
          <p:cNvPr id="260" name="Shape 260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Shape 261"/>
          <p:cNvSpPr/>
          <p:nvPr/>
        </p:nvSpPr>
        <p:spPr>
          <a:xfrm>
            <a:off x="1066800" y="3180080"/>
            <a:ext cx="2936239" cy="718357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database.host=localhost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database.user=admin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Controlling Log Level</a:t>
            </a:r>
          </a:p>
        </p:txBody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 Boot can control the log leve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Just set it in the </a:t>
            </a:r>
            <a:r>
              <a:rPr b="1" i="1" lang="en-US" sz="2000" u="none" cap="none" strike="noStrike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application.properties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Works with most logging frameworks</a:t>
            </a:r>
          </a:p>
          <a:p>
            <a:pPr indent="-285750" lvl="1" marL="742950" marR="0" rtl="0" algn="l">
              <a:spcBef>
                <a:spcPts val="400"/>
              </a:spcBef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 Util Logging, Logback, Log4J, Log4J2</a:t>
            </a:r>
          </a:p>
        </p:txBody>
      </p:sp>
      <p:sp>
        <p:nvSpPr>
          <p:cNvPr id="268" name="Shape 268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1066800" y="2952981"/>
            <a:ext cx="4521199" cy="718357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logging.level.org.springframework=</a:t>
            </a:r>
            <a:r>
              <a:rPr lang="en-US" sz="1600">
                <a:solidFill>
                  <a:schemeClr val="dk1"/>
                </a:solidFill>
              </a:rPr>
              <a:t>INFO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logging.level.com.acme.your.code=</a:t>
            </a:r>
            <a:r>
              <a:rPr lang="en-US" sz="1600">
                <a:solidFill>
                  <a:schemeClr val="dk1"/>
                </a:solidFill>
              </a:rPr>
              <a:t>DEBUG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DataSource Configuration</a:t>
            </a:r>
          </a:p>
        </p:txBody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431800" y="442975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either </a:t>
            </a:r>
            <a:r>
              <a:rPr b="0" i="1" lang="en-US" sz="2400" u="none" cap="none" strike="noStrike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spring-boot-starter-jdbc 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 </a:t>
            </a:r>
            <a:r>
              <a:rPr b="0" i="1" lang="en-US" sz="2400" u="none" cap="none" strike="noStrike">
                <a:solidFill>
                  <a:srgbClr val="800000"/>
                </a:solidFill>
                <a:latin typeface="Arial"/>
                <a:ea typeface="Arial"/>
                <a:cs typeface="Arial"/>
                <a:sym typeface="Arial"/>
              </a:rPr>
              <a:t>spring-boot-starter-data-jpa</a:t>
            </a: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include a JDBC driver on classpath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Declare propeties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That’s It!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 Boot will create a DataSource with properties set</a:t>
            </a:r>
          </a:p>
          <a:p>
            <a:pPr indent="-285750" lvl="1" marL="742950" marR="0" rtl="0" algn="l">
              <a:spcBef>
                <a:spcPts val="400"/>
              </a:spcBef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Will even use a connection pool if the library is found on the classpath!</a:t>
            </a:r>
          </a:p>
        </p:txBody>
      </p:sp>
      <p:sp>
        <p:nvSpPr>
          <p:cNvPr id="276" name="Shape 276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Shape 277"/>
          <p:cNvSpPr/>
          <p:nvPr/>
        </p:nvSpPr>
        <p:spPr>
          <a:xfrm>
            <a:off x="1168400" y="2225040"/>
            <a:ext cx="5242559" cy="1320800"/>
          </a:xfrm>
          <a:prstGeom prst="rect">
            <a:avLst/>
          </a:prstGeom>
          <a:solidFill>
            <a:srgbClr val="FFFFCC"/>
          </a:solidFill>
          <a:ln cap="flat" cmpd="sng" w="9525">
            <a:solidFill>
              <a:srgbClr val="FFFFCC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spring.datasource.url=jdbc:mysql://localhost/test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spring.datasource.username=dbuser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spring.datasource.password=password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spring.datasource.driver-class-name=com.mysql.jdbc.Driver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Web Application Convenience</a:t>
            </a:r>
          </a:p>
        </p:txBody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 Boot automatically configures Spring MVC DispatcherServlet and @EnableWebMvc defaults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spring-webmvc*.jar on classpath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Static resources served from the classpath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/static</a:t>
            </a: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-US" sz="20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/public</a:t>
            </a: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-US" sz="20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/resources </a:t>
            </a: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 </a:t>
            </a:r>
            <a:r>
              <a:rPr b="0" i="0" lang="en-US" sz="20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/META-INF/resources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Templates server from </a:t>
            </a:r>
            <a:r>
              <a:rPr b="0" i="0" lang="en-US" sz="24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/templates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Velocity, Freemarker, Thymeleaf, or Groovy on classpath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Provides default / error mapping</a:t>
            </a:r>
          </a:p>
          <a:p>
            <a:pPr indent="-285750" lvl="1" marL="742950" marR="0" rtl="0" algn="l">
              <a:spcBef>
                <a:spcPts val="400"/>
              </a:spcBef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Easily overridden</a:t>
            </a:r>
          </a:p>
        </p:txBody>
      </p:sp>
      <p:sp>
        <p:nvSpPr>
          <p:cNvPr id="284" name="Shape 284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Summary</a:t>
            </a:r>
          </a:p>
        </p:txBody>
      </p:sp>
      <p:sp>
        <p:nvSpPr>
          <p:cNvPr id="290" name="Shape 290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Spring Boot speeds up Spring application development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always have full control and insight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Nothing is generated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special runtime requirements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servlet container needed (if you want)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e.g. ideal for microservices</a:t>
            </a:r>
          </a:p>
          <a:p>
            <a:pPr indent="-342900" lvl="0" marL="342900" marR="0" rtl="0" algn="l">
              <a:spcBef>
                <a:spcPts val="480"/>
              </a:spcBef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Stay tuned for even more features in future releases</a:t>
            </a:r>
          </a:p>
        </p:txBody>
      </p:sp>
      <p:sp>
        <p:nvSpPr>
          <p:cNvPr id="291" name="Shape 291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ocksy_txp157cab05rEJ000_Medium_423382.jpg" id="296" name="Shape 296"/>
          <p:cNvPicPr preferRelativeResize="0"/>
          <p:nvPr/>
        </p:nvPicPr>
        <p:blipFill rotWithShape="1">
          <a:blip r:embed="rId3">
            <a:alphaModFix/>
          </a:blip>
          <a:srcRect b="0" l="0" r="0" t="15584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Shape 297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8000">
                <a:srgbClr val="000000">
                  <a:alpha val="0"/>
                </a:srgbClr>
              </a:gs>
              <a:gs pos="54000">
                <a:srgbClr val="000000">
                  <a:alpha val="85882"/>
                </a:srgbClr>
              </a:gs>
              <a:gs pos="83000">
                <a:srgbClr val="000000">
                  <a:alpha val="88627"/>
                </a:srgbClr>
              </a:gs>
              <a:gs pos="100000">
                <a:srgbClr val="000000">
                  <a:alpha val="88627"/>
                </a:srgbClr>
              </a:gs>
            </a:gsLst>
            <a:lin ang="16500000" scaled="0"/>
          </a:gradFill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8" name="Shape 298"/>
          <p:cNvCxnSpPr/>
          <p:nvPr/>
        </p:nvCxnSpPr>
        <p:spPr>
          <a:xfrm>
            <a:off x="596900" y="2111130"/>
            <a:ext cx="7848599" cy="1587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99" name="Shape 299"/>
          <p:cNvCxnSpPr/>
          <p:nvPr/>
        </p:nvCxnSpPr>
        <p:spPr>
          <a:xfrm>
            <a:off x="596900" y="3428753"/>
            <a:ext cx="7848599" cy="1587"/>
          </a:xfrm>
          <a:prstGeom prst="straightConnector1">
            <a:avLst/>
          </a:prstGeom>
          <a:noFill/>
          <a:ln cap="flat" cmpd="sng" w="222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39999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300" name="Shape 300"/>
          <p:cNvSpPr txBox="1"/>
          <p:nvPr/>
        </p:nvSpPr>
        <p:spPr>
          <a:xfrm>
            <a:off x="1820793" y="1336858"/>
            <a:ext cx="5209486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 b="1" sz="4500" cap="none">
              <a:solidFill>
                <a:srgbClr val="00888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Shape 301"/>
          <p:cNvSpPr txBox="1"/>
          <p:nvPr/>
        </p:nvSpPr>
        <p:spPr>
          <a:xfrm>
            <a:off x="205956" y="1396070"/>
            <a:ext cx="8410499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4CEC7"/>
              </a:buClr>
              <a:buSzPct val="25000"/>
              <a:buFont typeface="Arial"/>
              <a:buNone/>
            </a:pPr>
            <a:r>
              <a:rPr b="0" i="0" lang="en-US" sz="3200" u="none" cap="none" strike="noStrike">
                <a:solidFill>
                  <a:srgbClr val="74CEC7"/>
                </a:solidFill>
                <a:latin typeface="Arial"/>
                <a:ea typeface="Arial"/>
                <a:cs typeface="Arial"/>
                <a:sym typeface="Arial"/>
              </a:rPr>
              <a:t>LAB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Shape 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2475" y="205975"/>
            <a:ext cx="3486150" cy="23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54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800"/>
              <a:t>More Background: ‘Plain Vanilla’ Spring</a:t>
            </a:r>
          </a:p>
        </p:txBody>
      </p:sp>
      <p:pic>
        <p:nvPicPr>
          <p:cNvPr id="55" name="Shape 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625" y="1502849"/>
            <a:ext cx="2321499" cy="285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Shape 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63650" y="1502850"/>
            <a:ext cx="2249737" cy="2853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Shape 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65474" y="1502849"/>
            <a:ext cx="2216579" cy="2853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Doing things in Spring… JPA</a:t>
            </a:r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457200" y="1200150"/>
            <a:ext cx="28059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>
              <a:spcBef>
                <a:spcPts val="0"/>
              </a:spcBef>
              <a:buSzPct val="100000"/>
            </a:pPr>
            <a:r>
              <a:rPr lang="en-US" sz="1400"/>
              <a:t>application-context.xml</a:t>
            </a:r>
          </a:p>
        </p:txBody>
      </p:sp>
      <p:pic>
        <p:nvPicPr>
          <p:cNvPr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940250"/>
            <a:ext cx="5715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Shape 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9000" y="1940250"/>
            <a:ext cx="57150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>
            <p:ph idx="1" type="body"/>
          </p:nvPr>
        </p:nvSpPr>
        <p:spPr>
          <a:xfrm>
            <a:off x="457200" y="1529225"/>
            <a:ext cx="23619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US" sz="1400"/>
              <a:t>set up datasource</a:t>
            </a: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457200" y="1875881"/>
            <a:ext cx="25731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US" sz="1400"/>
              <a:t>entity manager factory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9000" y="1940250"/>
            <a:ext cx="5715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29000" y="1940250"/>
            <a:ext cx="57150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>
            <p:ph idx="1" type="body"/>
          </p:nvPr>
        </p:nvSpPr>
        <p:spPr>
          <a:xfrm>
            <a:off x="457200" y="2208900"/>
            <a:ext cx="25731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US" sz="1400"/>
              <a:t>transaction manager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429000" y="1940250"/>
            <a:ext cx="57150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 txBox="1"/>
          <p:nvPr>
            <p:ph idx="1" type="body"/>
          </p:nvPr>
        </p:nvSpPr>
        <p:spPr>
          <a:xfrm>
            <a:off x="457200" y="2566049"/>
            <a:ext cx="25731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US" sz="1400"/>
              <a:t>Spring Data JPA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/>
              <a:t>Doing things in Spring… Web MVC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457200" y="1200150"/>
            <a:ext cx="28059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US" sz="1400"/>
              <a:t>application-context.xml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457200" y="1529225"/>
            <a:ext cx="23619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US" sz="1400"/>
              <a:t>enable annotations</a:t>
            </a: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457200" y="1875881"/>
            <a:ext cx="25731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US" sz="1400"/>
              <a:t>map static pages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457200" y="2208900"/>
            <a:ext cx="25731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US" sz="1400"/>
              <a:t>i18n</a:t>
            </a: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457200" y="2566049"/>
            <a:ext cx="2573100" cy="420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-US" sz="1400"/>
              <a:t>web.xml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1600" y="1757825"/>
            <a:ext cx="5715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1600" y="1757825"/>
            <a:ext cx="5715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41600" y="1757825"/>
            <a:ext cx="5715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1600" y="1757825"/>
            <a:ext cx="57150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41600" y="1757825"/>
            <a:ext cx="5715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hape 95"/>
          <p:cNvPicPr preferRelativeResize="0"/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1300026" y="22600"/>
            <a:ext cx="6596321" cy="51208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Survey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457200" y="1007500"/>
            <a:ext cx="8229600" cy="3587100"/>
          </a:xfrm>
          <a:prstGeom prst="rect">
            <a:avLst/>
          </a:prstGeom>
          <a:noFill/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SzPct val="100000"/>
              <a:buAutoNum type="arabicPeriod"/>
            </a:pPr>
            <a:r>
              <a:rPr lang="en-US" sz="2000"/>
              <a:t>Years using Spring?</a:t>
            </a:r>
          </a:p>
          <a:p>
            <a:pPr indent="-355600" lvl="0" marL="457200" rtl="0">
              <a:spcBef>
                <a:spcPts val="0"/>
              </a:spcBef>
              <a:buSzPct val="100000"/>
              <a:buAutoNum type="arabicPeriod"/>
            </a:pPr>
            <a:r>
              <a:rPr lang="en-US" sz="2000"/>
              <a:t>Used Spring XML-config?</a:t>
            </a:r>
          </a:p>
          <a:p>
            <a:pPr indent="-355600" lvl="0" marL="457200" rtl="0">
              <a:spcBef>
                <a:spcPts val="0"/>
              </a:spcBef>
              <a:buSzPct val="100000"/>
              <a:buAutoNum type="arabicPeriod"/>
            </a:pPr>
            <a:r>
              <a:rPr lang="en-US" sz="2000"/>
              <a:t>Copied and pasted Java code from one Spring class to another?</a:t>
            </a:r>
          </a:p>
          <a:p>
            <a:pPr indent="-355600" lvl="0" marL="457200" rtl="0">
              <a:spcBef>
                <a:spcPts val="0"/>
              </a:spcBef>
              <a:buSzPct val="100000"/>
              <a:buAutoNum type="arabicPeriod"/>
            </a:pPr>
            <a:r>
              <a:rPr lang="en-US" sz="2000"/>
              <a:t>Copied and pasted Java code from one Spring </a:t>
            </a:r>
            <a:r>
              <a:rPr b="1" lang="en-US" sz="2000"/>
              <a:t>Project</a:t>
            </a:r>
            <a:r>
              <a:rPr lang="en-US" sz="2000"/>
              <a:t> to another?</a:t>
            </a:r>
          </a:p>
          <a:p>
            <a:pPr indent="-355600" lvl="0" marL="457200">
              <a:spcBef>
                <a:spcPts val="0"/>
              </a:spcBef>
              <a:buSzPct val="100000"/>
              <a:buAutoNum type="arabicPeriod"/>
            </a:pPr>
            <a:r>
              <a:rPr lang="en-US" sz="2000"/>
              <a:t>Used an existing Spring project as a starting point for a new project?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What if...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600" y="1824837"/>
            <a:ext cx="4596400" cy="1493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9849" y="1216111"/>
            <a:ext cx="3961676" cy="271127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 txBox="1"/>
          <p:nvPr/>
        </p:nvSpPr>
        <p:spPr>
          <a:xfrm>
            <a:off x="2519450" y="4080100"/>
            <a:ext cx="6482100" cy="7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r>
              <a:rPr lang="en-US" sz="3000"/>
              <a:t>… you could turn Spring up to</a:t>
            </a:r>
            <a:r>
              <a:rPr lang="en-US" sz="3000"/>
              <a:t> ‘11’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132600" y="4820200"/>
            <a:ext cx="62547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>
                <a:solidFill>
                  <a:srgbClr val="B7B7B7"/>
                </a:solidFill>
              </a:rPr>
              <a:t>source: http://www.imdb.com/title/tt0088258/mediaviewer/rm2336406272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lang="en-US" sz="3600">
                <a:solidFill>
                  <a:schemeClr val="accent1"/>
                </a:solidFill>
              </a:rPr>
              <a:t>Allow me to introduce...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7050" y="1195375"/>
            <a:ext cx="3009900" cy="275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 txBox="1"/>
          <p:nvPr/>
        </p:nvSpPr>
        <p:spPr>
          <a:xfrm>
            <a:off x="132600" y="4820200"/>
            <a:ext cx="6254700" cy="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>
                <a:solidFill>
                  <a:srgbClr val="B7B7B7"/>
                </a:solidFill>
              </a:rPr>
              <a:t>source: http://springframework.guru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-US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Topics in this Session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431800" y="624362"/>
            <a:ext cx="8551408" cy="3848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SzPct val="250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Spring Boot?</a:t>
            </a:r>
          </a:p>
          <a:p>
            <a:pPr indent="-285750" lvl="1" marL="742950" marR="0" rtl="0" algn="l">
              <a:spcBef>
                <a:spcPts val="40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–"/>
            </a:pPr>
            <a:r>
              <a:rPr b="1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Definition and Hello World example</a:t>
            </a:r>
          </a:p>
          <a:p>
            <a:pPr indent="-342900" lvl="0" marL="342900" marR="0" rtl="0" algn="l">
              <a:spcBef>
                <a:spcPts val="480"/>
              </a:spcBef>
              <a:spcAft>
                <a:spcPts val="0"/>
              </a:spcAft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Dependency Management</a:t>
            </a:r>
          </a:p>
          <a:p>
            <a:pPr indent="-342900" lvl="0" marL="342900" marR="0" rtl="0" algn="l">
              <a:spcBef>
                <a:spcPts val="480"/>
              </a:spcBef>
              <a:buClr>
                <a:srgbClr val="008774"/>
              </a:buClr>
              <a:buSzPct val="1000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Ease of Use Features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8370454" y="490681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